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7"/>
  </p:notesMasterIdLst>
  <p:sldIdLst>
    <p:sldId id="256" r:id="rId4"/>
    <p:sldId id="257" r:id="rId5"/>
    <p:sldId id="258" r:id="rId6"/>
    <p:sldId id="275" r:id="rId7"/>
    <p:sldId id="276" r:id="rId8"/>
    <p:sldId id="259" r:id="rId9"/>
    <p:sldId id="260" r:id="rId10"/>
    <p:sldId id="277" r:id="rId11"/>
    <p:sldId id="261" r:id="rId12"/>
    <p:sldId id="262" r:id="rId13"/>
    <p:sldId id="263" r:id="rId14"/>
    <p:sldId id="264" r:id="rId15"/>
    <p:sldId id="288" r:id="rId16"/>
    <p:sldId id="265" r:id="rId17"/>
    <p:sldId id="266" r:id="rId18"/>
    <p:sldId id="26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0" r:id="rId28"/>
    <p:sldId id="271" r:id="rId29"/>
    <p:sldId id="272" r:id="rId30"/>
    <p:sldId id="273" r:id="rId31"/>
    <p:sldId id="274" r:id="rId32"/>
    <p:sldId id="278" r:id="rId33"/>
    <p:sldId id="268" r:id="rId34"/>
    <p:sldId id="269" r:id="rId35"/>
    <p:sldId id="28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28" autoAdjust="0"/>
  </p:normalViewPr>
  <p:slideViewPr>
    <p:cSldViewPr snapToGrid="0">
      <p:cViewPr varScale="1">
        <p:scale>
          <a:sx n="62" d="100"/>
          <a:sy n="62" d="100"/>
        </p:scale>
        <p:origin x="80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368364-5A8C-44FA-AB20-D81AC05BE97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6014727-0460-43EF-B4C0-2A26BF1605F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covariates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correlation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Multimodality (initialization problem)</a:t>
            </a:r>
          </a:p>
        </p:txBody>
      </p:sp>
      <p:sp>
        <p:nvSpPr>
          <p:cNvPr id="3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ECD0B0-78BB-4915-8EC4-003D791250F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C2FD112-2900-46E5-B060-FF081F0AEAD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Newman et al. (2010) capture topic interpretability using a more direct approach, by asking human users to rate topics (represented by their top-10 topic words) on a 3-point scale based on how coherent the topic words are (i.e. their observed coherence). They proposed several ways of automating the estimation of the observed coherence, and ultimately found that a simple method based on PMI term co-occurrence within a sliding context window over English Wikipedia produces the consistently best result, nearing levels of interannotator agreement over topics learnt from two distinct document collections.”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“Mimno et al. (2011) proposed a closely-related method for evaluating semantic coherence, replacing PMI with log conditional probability. Rather than using Wikipedia for sampling the word co-occurrence counts, Mimno et al. (2011) used the topic-modelled documents, and found that their measure correlates well with human judgements of observed coherence (where topics were rated in the same manner as Newman et al. (2010), based on a 3-point ordinal scale).”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F134941-4D30-4304-A14F-0F60A0DF10A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approaches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Raised and Solved?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Multi-modality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Grimmer and Stewart (2013)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Quinn et al. (2010) and Grimmer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Grimmer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D56E28-B2CB-4E96-B734-4893099366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Social scientists know that large amounts of data will not overcome the selection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problems that make causal inference so difficult.”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165A6F6-631D-49FD-870A-27C9354A28C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4/12/17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BE69DA0-EFDF-4938-A978-AB1E266FCBA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4/12/17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7C0D757-FFF5-44AB-B89A-8F8D22075D4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4/12/17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F33E87C-F0BC-469E-B52A-97D88E4A007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56900" y="3111866"/>
            <a:ext cx="8643960" cy="15375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Computer-Assisted Text Analysis for Socia</a:t>
            </a:r>
            <a:r>
              <a:rPr lang="en-US" sz="4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 Science: </a:t>
            </a:r>
            <a:br>
              <a:rPr lang="en-US" sz="4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</a:br>
            <a:r>
              <a:rPr lang="en-US" sz="4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Topic Models &amp; Beyond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24197" y="5075956"/>
            <a:ext cx="8002080" cy="463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Ryan Wesslen, PhD Computer Science Qualifying Exam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Extensions: 
</a:t>
            </a: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Include Document Metadata (covariates)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240480" y="1798200"/>
            <a:ext cx="4236840" cy="4308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Down-stream: Metadata is an “output” of the topics (z)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Example: User Ratings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Supervised LDA: Blei &amp; McAuliffe (2007)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8"/>
          <p:cNvPicPr/>
          <p:nvPr/>
        </p:nvPicPr>
        <p:blipFill>
          <a:blip r:embed="rId3"/>
          <a:stretch/>
        </p:blipFill>
        <p:spPr>
          <a:xfrm>
            <a:off x="438480" y="2969640"/>
            <a:ext cx="3872520" cy="21182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71240" y="6215040"/>
            <a:ext cx="766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Up-stream &amp; Down-stream figures and introduced by Minmo &amp; McCallum (2010)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4656960" y="1798200"/>
            <a:ext cx="4205880" cy="43088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Up-stream: Metadata is an “input” to the topics (z)</a:t>
            </a: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Example: Author</a:t>
            </a: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Author-Topic: Rosen-Zvi et al. (2004)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0" name="Picture 11"/>
          <p:cNvPicPr/>
          <p:nvPr/>
        </p:nvPicPr>
        <p:blipFill>
          <a:blip r:embed="rId4"/>
          <a:stretch/>
        </p:blipFill>
        <p:spPr>
          <a:xfrm>
            <a:off x="4811400" y="2969640"/>
            <a:ext cx="3871080" cy="2127240"/>
          </a:xfrm>
          <a:prstGeom prst="rect">
            <a:avLst/>
          </a:prstGeom>
          <a:ln>
            <a:noFill/>
          </a:ln>
        </p:spPr>
      </p:pic>
      <p:pic>
        <p:nvPicPr>
          <p:cNvPr id="141" name="Picture 2"/>
          <p:cNvPicPr/>
          <p:nvPr/>
        </p:nvPicPr>
        <p:blipFill>
          <a:blip r:embed="rId5"/>
          <a:stretch/>
        </p:blipFill>
        <p:spPr>
          <a:xfrm>
            <a:off x="438480" y="2969640"/>
            <a:ext cx="3815640" cy="2082240"/>
          </a:xfrm>
          <a:prstGeom prst="rect">
            <a:avLst/>
          </a:prstGeom>
          <a:ln>
            <a:noFill/>
          </a:ln>
        </p:spPr>
      </p:pic>
      <p:pic>
        <p:nvPicPr>
          <p:cNvPr id="142" name="Picture 4"/>
          <p:cNvPicPr/>
          <p:nvPr/>
        </p:nvPicPr>
        <p:blipFill>
          <a:blip r:embed="rId6"/>
          <a:stretch/>
        </p:blipFill>
        <p:spPr>
          <a:xfrm>
            <a:off x="4811400" y="2969640"/>
            <a:ext cx="3871080" cy="214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6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3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evaluation from a machine learning approach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28560" y="1825560"/>
            <a:ext cx="8172000" cy="137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Prediction of out-of-sample (heldout) dataset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Perplexity or Log-Likelihood with Cross-Validation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Wallach et al. 2009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5104800" y="3869280"/>
            <a:ext cx="385596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 with higher heldout likelihoods are “better”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also be used to determine the optimal number of topics, hyperparameter values.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Content Placeholder 3"/>
          <p:cNvPicPr/>
          <p:nvPr/>
        </p:nvPicPr>
        <p:blipFill>
          <a:blip r:embed="rId2"/>
          <a:srcRect l="3840" t="4309" r="50842" b="25300"/>
          <a:stretch/>
        </p:blipFill>
        <p:spPr>
          <a:xfrm>
            <a:off x="853200" y="3259440"/>
            <a:ext cx="3861360" cy="31690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 flipH="1" flipV="1">
            <a:off x="4518000" y="4030560"/>
            <a:ext cx="585720" cy="41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28560" y="1563480"/>
            <a:ext cx="8182080" cy="142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 et al (2009) questioned conventional wisdom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Proposed word-intrusion tasks to find “intruder” word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Measure of “semantic cohesion”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9" name="Picture 20"/>
          <p:cNvPicPr/>
          <p:nvPr/>
        </p:nvPicPr>
        <p:blipFill>
          <a:blip r:embed="rId2"/>
          <a:srcRect t="69998" b="7075"/>
          <a:stretch/>
        </p:blipFill>
        <p:spPr>
          <a:xfrm>
            <a:off x="1380960" y="4708800"/>
            <a:ext cx="6514920" cy="460440"/>
          </a:xfrm>
          <a:prstGeom prst="rect">
            <a:avLst/>
          </a:prstGeom>
          <a:ln>
            <a:noFill/>
          </a:ln>
        </p:spPr>
      </p:pic>
      <p:pic>
        <p:nvPicPr>
          <p:cNvPr id="150" name="Picture 19"/>
          <p:cNvPicPr/>
          <p:nvPr/>
        </p:nvPicPr>
        <p:blipFill>
          <a:blip r:embed="rId2"/>
          <a:srcRect t="47645" b="27566"/>
          <a:stretch/>
        </p:blipFill>
        <p:spPr>
          <a:xfrm>
            <a:off x="1380960" y="4255200"/>
            <a:ext cx="6514920" cy="497880"/>
          </a:xfrm>
          <a:prstGeom prst="rect">
            <a:avLst/>
          </a:prstGeom>
          <a:ln>
            <a:noFill/>
          </a:ln>
        </p:spPr>
      </p:pic>
      <p:pic>
        <p:nvPicPr>
          <p:cNvPr id="151" name="Picture 18"/>
          <p:cNvPicPr/>
          <p:nvPr/>
        </p:nvPicPr>
        <p:blipFill>
          <a:blip r:embed="rId2"/>
          <a:srcRect t="25613" b="51621"/>
          <a:stretch/>
        </p:blipFill>
        <p:spPr>
          <a:xfrm>
            <a:off x="1381680" y="3850920"/>
            <a:ext cx="6514920" cy="457200"/>
          </a:xfrm>
          <a:prstGeom prst="rect">
            <a:avLst/>
          </a:prstGeom>
          <a:ln>
            <a:noFill/>
          </a:ln>
        </p:spPr>
      </p:pic>
      <p:pic>
        <p:nvPicPr>
          <p:cNvPr id="152" name="Picture 4"/>
          <p:cNvPicPr/>
          <p:nvPr/>
        </p:nvPicPr>
        <p:blipFill>
          <a:blip r:embed="rId2"/>
          <a:srcRect t="5535" b="74440"/>
          <a:stretch/>
        </p:blipFill>
        <p:spPr>
          <a:xfrm>
            <a:off x="1381680" y="3464640"/>
            <a:ext cx="6514920" cy="402120"/>
          </a:xfrm>
          <a:prstGeom prst="rect">
            <a:avLst/>
          </a:prstGeom>
          <a:ln>
            <a:noFill/>
          </a:ln>
        </p:spPr>
      </p:pic>
      <p:sp>
        <p:nvSpPr>
          <p:cNvPr id="153" name="TextShape 2"/>
          <p:cNvSpPr txBox="1"/>
          <p:nvPr/>
        </p:nvSpPr>
        <p:spPr>
          <a:xfrm>
            <a:off x="628560" y="365040"/>
            <a:ext cx="80629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Interpretability-Prediction Tradeoff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201040" y="2909520"/>
            <a:ext cx="5799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UNCC Research Topics “Word Intrusion” Example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221640" y="3400560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5"/>
          <p:cNvSpPr/>
          <p:nvPr/>
        </p:nvSpPr>
        <p:spPr>
          <a:xfrm>
            <a:off x="6041520" y="3822480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"/>
          <p:cNvSpPr/>
          <p:nvPr/>
        </p:nvSpPr>
        <p:spPr>
          <a:xfrm>
            <a:off x="4114080" y="4233600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7"/>
          <p:cNvSpPr/>
          <p:nvPr/>
        </p:nvSpPr>
        <p:spPr>
          <a:xfrm>
            <a:off x="6027480" y="4659120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8"/>
          <p:cNvSpPr/>
          <p:nvPr/>
        </p:nvSpPr>
        <p:spPr>
          <a:xfrm>
            <a:off x="407160" y="5358600"/>
            <a:ext cx="8505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Contrary to expectation, </a:t>
            </a: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prediction </a:t>
            </a:r>
            <a:r>
              <a:rPr lang="en-US" sz="2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negatively</a:t>
            </a: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correlates</a:t>
            </a: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topic interpretability</a:t>
            </a: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Semantic Coherence &amp; Exclusivity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92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/>
          <p:cNvPicPr/>
          <p:nvPr/>
        </p:nvPicPr>
        <p:blipFill>
          <a:blip r:embed="rId3"/>
          <a:stretch/>
        </p:blipFill>
        <p:spPr>
          <a:xfrm>
            <a:off x="4888800" y="2218680"/>
            <a:ext cx="4119840" cy="3218040"/>
          </a:xfrm>
          <a:prstGeom prst="rect">
            <a:avLst/>
          </a:prstGeom>
          <a:ln>
            <a:noFill/>
          </a:ln>
        </p:spPr>
      </p:pic>
      <p:pic>
        <p:nvPicPr>
          <p:cNvPr id="161" name="Picture 8"/>
          <p:cNvPicPr/>
          <p:nvPr/>
        </p:nvPicPr>
        <p:blipFill>
          <a:blip r:embed="rId4"/>
          <a:stretch/>
        </p:blipFill>
        <p:spPr>
          <a:xfrm>
            <a:off x="185040" y="1994040"/>
            <a:ext cx="4627440" cy="3606480"/>
          </a:xfrm>
          <a:prstGeom prst="rect">
            <a:avLst/>
          </a:prstGeom>
          <a:ln>
            <a:noFill/>
          </a:ln>
        </p:spPr>
      </p:pic>
      <p:sp>
        <p:nvSpPr>
          <p:cNvPr id="16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to interpret topics?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26840" y="5890680"/>
            <a:ext cx="4518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FREX/Exclusivity: Bischof and Airoldi (2012)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Semantic Coherence: Minmo et al. (2011)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1058760" y="1505880"/>
            <a:ext cx="322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Sample UNCC Research Topics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5024520" y="1497960"/>
            <a:ext cx="3699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UNCC Research Topics: 
Exclusivity and Semantic Coherence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303120" y="2733480"/>
            <a:ext cx="475920" cy="341280"/>
          </a:xfrm>
          <a:prstGeom prst="ellipse">
            <a:avLst/>
          </a:prstGeom>
          <a:noFill/>
          <a:ln w="284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6"/>
          <p:cNvSpPr/>
          <p:nvPr/>
        </p:nvSpPr>
        <p:spPr>
          <a:xfrm>
            <a:off x="7243920" y="4782960"/>
            <a:ext cx="426960" cy="245880"/>
          </a:xfrm>
          <a:prstGeom prst="ellipse">
            <a:avLst/>
          </a:prstGeom>
          <a:noFill/>
          <a:ln w="284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"/>
          <p:cNvSpPr/>
          <p:nvPr/>
        </p:nvSpPr>
        <p:spPr>
          <a:xfrm>
            <a:off x="303120" y="3984840"/>
            <a:ext cx="475920" cy="293040"/>
          </a:xfrm>
          <a:prstGeom prst="ellipse">
            <a:avLst/>
          </a:prstGeom>
          <a:noFill/>
          <a:ln w="2844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8"/>
          <p:cNvSpPr/>
          <p:nvPr/>
        </p:nvSpPr>
        <p:spPr>
          <a:xfrm>
            <a:off x="5195880" y="2725200"/>
            <a:ext cx="405360" cy="258480"/>
          </a:xfrm>
          <a:prstGeom prst="ellipse">
            <a:avLst/>
          </a:prstGeom>
          <a:noFill/>
          <a:ln w="2844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9"/>
          <p:cNvSpPr/>
          <p:nvPr/>
        </p:nvSpPr>
        <p:spPr>
          <a:xfrm>
            <a:off x="303120" y="4397040"/>
            <a:ext cx="475920" cy="293040"/>
          </a:xfrm>
          <a:prstGeom prst="ellipse">
            <a:avLst/>
          </a:prstGeom>
          <a:noFill/>
          <a:ln w="2844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0"/>
          <p:cNvSpPr/>
          <p:nvPr/>
        </p:nvSpPr>
        <p:spPr>
          <a:xfrm>
            <a:off x="8265600" y="2620800"/>
            <a:ext cx="406440" cy="263880"/>
          </a:xfrm>
          <a:prstGeom prst="ellipse">
            <a:avLst/>
          </a:prstGeom>
          <a:noFill/>
          <a:ln w="2844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(Interactive) Visualizations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162800" y="1459800"/>
            <a:ext cx="2732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Topic-Oriented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5450040" y="1459800"/>
            <a:ext cx="2732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Time-Oriented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753480" y="4014720"/>
            <a:ext cx="3642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Hierarchical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4995360" y="4014720"/>
            <a:ext cx="3642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 (Relational) Based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Picture 7"/>
          <p:cNvPicPr/>
          <p:nvPr/>
        </p:nvPicPr>
        <p:blipFill>
          <a:blip r:embed="rId2"/>
          <a:stretch/>
        </p:blipFill>
        <p:spPr>
          <a:xfrm>
            <a:off x="551520" y="4476600"/>
            <a:ext cx="4045680" cy="182844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644040" y="6370920"/>
            <a:ext cx="3751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HierarchicalTopics (Dou et al 2013)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9"/>
          <p:cNvPicPr/>
          <p:nvPr/>
        </p:nvPicPr>
        <p:blipFill>
          <a:blip r:embed="rId3"/>
          <a:stretch/>
        </p:blipFill>
        <p:spPr>
          <a:xfrm>
            <a:off x="5524200" y="4476600"/>
            <a:ext cx="2725200" cy="1828440"/>
          </a:xfrm>
          <a:prstGeom prst="rect">
            <a:avLst/>
          </a:prstGeom>
          <a:ln>
            <a:noFill/>
          </a:ln>
        </p:spPr>
      </p:pic>
      <p:sp>
        <p:nvSpPr>
          <p:cNvPr id="180" name="CustomShape 7"/>
          <p:cNvSpPr/>
          <p:nvPr/>
        </p:nvSpPr>
        <p:spPr>
          <a:xfrm>
            <a:off x="5320800" y="6348240"/>
            <a:ext cx="3751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TopicPanorama (Wang et al 2016)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11"/>
          <p:cNvPicPr/>
          <p:nvPr/>
        </p:nvPicPr>
        <p:blipFill>
          <a:blip r:embed="rId4"/>
          <a:stretch/>
        </p:blipFill>
        <p:spPr>
          <a:xfrm>
            <a:off x="551520" y="1921680"/>
            <a:ext cx="3940560" cy="1811880"/>
          </a:xfrm>
          <a:prstGeom prst="rect">
            <a:avLst/>
          </a:prstGeom>
          <a:ln>
            <a:noFill/>
          </a:ln>
        </p:spPr>
      </p:pic>
      <p:sp>
        <p:nvSpPr>
          <p:cNvPr id="182" name="CustomShape 8"/>
          <p:cNvSpPr/>
          <p:nvPr/>
        </p:nvSpPr>
        <p:spPr>
          <a:xfrm>
            <a:off x="653400" y="3747960"/>
            <a:ext cx="3751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Termite (Chuang et al 2012)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Picture 13"/>
          <p:cNvPicPr/>
          <p:nvPr/>
        </p:nvPicPr>
        <p:blipFill>
          <a:blip r:embed="rId5"/>
          <a:stretch/>
        </p:blipFill>
        <p:spPr>
          <a:xfrm>
            <a:off x="5032440" y="1964520"/>
            <a:ext cx="3899520" cy="1695600"/>
          </a:xfrm>
          <a:prstGeom prst="rect">
            <a:avLst/>
          </a:prstGeom>
          <a:ln>
            <a:noFill/>
          </a:ln>
        </p:spPr>
      </p:pic>
      <p:sp>
        <p:nvSpPr>
          <p:cNvPr id="184" name="CustomShape 9"/>
          <p:cNvSpPr/>
          <p:nvPr/>
        </p:nvSpPr>
        <p:spPr>
          <a:xfrm>
            <a:off x="5180040" y="3706920"/>
            <a:ext cx="3751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LeadLine (Dou et al 2012)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Social Science Applications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6" name="Picture 8"/>
          <p:cNvPicPr/>
          <p:nvPr/>
        </p:nvPicPr>
        <p:blipFill>
          <a:blip r:embed="rId3"/>
          <a:stretch/>
        </p:blipFill>
        <p:spPr>
          <a:xfrm>
            <a:off x="1089000" y="3118320"/>
            <a:ext cx="7345800" cy="2432160"/>
          </a:xfrm>
          <a:prstGeom prst="rect">
            <a:avLst/>
          </a:prstGeom>
          <a:ln>
            <a:noFill/>
          </a:ln>
        </p:spPr>
      </p:pic>
      <p:pic>
        <p:nvPicPr>
          <p:cNvPr id="187" name="Picture 9"/>
          <p:cNvPicPr/>
          <p:nvPr/>
        </p:nvPicPr>
        <p:blipFill>
          <a:blip r:embed="rId4"/>
          <a:srcRect r="17053"/>
          <a:stretch/>
        </p:blipFill>
        <p:spPr>
          <a:xfrm>
            <a:off x="1089000" y="1477440"/>
            <a:ext cx="6001560" cy="125424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991440" y="2732040"/>
            <a:ext cx="2430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Grimmer and Stewart 2013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089000" y="5717520"/>
            <a:ext cx="7572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Structural Topic Model (STM) is the most significant contribution to topic model research by social scientists, providing a general framework for incorporating metadata (covariates) for hypothesis testing (Roberts et al. (2013, 2014)).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Structural Topic Model (STM)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628560" y="1641600"/>
            <a:ext cx="8267400" cy="4544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STM is a generalization of LDA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Created by social scientists (political scientists)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Extends Roberts et al (2013); Roberts et al (2014)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Incorporates document metadata (covariates) into “GLM”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types of covariates: 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prevalence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(what) and 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content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(how) 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Oversimplification: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lang="en-US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= Constant +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lang="en-US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*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prevalence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+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lang="en-US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*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content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package (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stm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using fast Variational EM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Handles multimodality issues (spectral initialization)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Add-ins for topic interpretations (FREX) and model selection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Structural Topic Model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6" name="Content Placeholder 3"/>
          <p:cNvPicPr/>
          <p:nvPr/>
        </p:nvPicPr>
        <p:blipFill>
          <a:blip r:embed="rId2"/>
          <a:stretch/>
        </p:blipFill>
        <p:spPr>
          <a:xfrm>
            <a:off x="354240" y="1521720"/>
            <a:ext cx="4130640" cy="4764240"/>
          </a:xfrm>
          <a:prstGeom prst="rect">
            <a:avLst/>
          </a:prstGeom>
          <a:ln>
            <a:noFill/>
          </a:ln>
        </p:spPr>
      </p:pic>
      <p:pic>
        <p:nvPicPr>
          <p:cNvPr id="247" name="Content Placeholder 3"/>
          <p:cNvPicPr/>
          <p:nvPr/>
        </p:nvPicPr>
        <p:blipFill>
          <a:blip r:embed="rId3"/>
          <a:stretch/>
        </p:blipFill>
        <p:spPr>
          <a:xfrm>
            <a:off x="4924800" y="1516680"/>
            <a:ext cx="3864600" cy="477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STM: Graphical Model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9" name="Content Placeholder 6"/>
          <p:cNvPicPr/>
          <p:nvPr/>
        </p:nvPicPr>
        <p:blipFill>
          <a:blip r:embed="rId2"/>
          <a:stretch/>
        </p:blipFill>
        <p:spPr>
          <a:xfrm>
            <a:off x="1011960" y="2224440"/>
            <a:ext cx="7546320" cy="371160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4620240" y="1326240"/>
            <a:ext cx="452340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SAGE (Eisenstein et al., 2011)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BC4E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Topic-word computational approximation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BC4E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Covariates that impact “how” topics (content)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235440" y="1430280"/>
            <a:ext cx="41374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Correlated Topic Model (Blei &amp; Lafferty, 2007)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BC4E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Allow topic correlation structure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71600" y="6083640"/>
            <a:ext cx="54525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Dirichlet-Multinomial Regression (Mimno &amp; McCallum, 2008)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BC4E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8BC4E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Covariates that impact “what” topics (prevalence)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 flipV="1">
            <a:off x="1395360" y="4033800"/>
            <a:ext cx="566280" cy="198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6"/>
          <p:cNvSpPr/>
          <p:nvPr/>
        </p:nvSpPr>
        <p:spPr>
          <a:xfrm>
            <a:off x="1567080" y="2150640"/>
            <a:ext cx="463680" cy="54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7"/>
          <p:cNvSpPr/>
          <p:nvPr/>
        </p:nvSpPr>
        <p:spPr>
          <a:xfrm>
            <a:off x="6721560" y="2140920"/>
            <a:ext cx="434160" cy="1194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8"/>
          <p:cNvPicPr/>
          <p:nvPr/>
        </p:nvPicPr>
        <p:blipFill>
          <a:blip r:embed="rId3"/>
          <a:stretch/>
        </p:blipFill>
        <p:spPr>
          <a:xfrm>
            <a:off x="1185840" y="3497400"/>
            <a:ext cx="643680" cy="173160"/>
          </a:xfrm>
          <a:prstGeom prst="rect">
            <a:avLst/>
          </a:prstGeom>
          <a:ln>
            <a:noFill/>
          </a:ln>
        </p:spPr>
      </p:pic>
      <p:pic>
        <p:nvPicPr>
          <p:cNvPr id="257" name="Picture 10"/>
          <p:cNvPicPr/>
          <p:nvPr/>
        </p:nvPicPr>
        <p:blipFill>
          <a:blip r:embed="rId4"/>
          <a:stretch/>
        </p:blipFill>
        <p:spPr>
          <a:xfrm>
            <a:off x="1199520" y="3516480"/>
            <a:ext cx="90000" cy="13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Overview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28560" y="14742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 Model Evolution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LDA and Seminal Papers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Explaining &amp; Applying Topic Models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Interpretation &amp; Evaluation 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Analytics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Social Science Applications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Social Science Applications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Structural Topic Modeling &amp; Multi-Modality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Performance on Simulated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9" name="Content Placeholder 3"/>
          <p:cNvPicPr/>
          <p:nvPr/>
        </p:nvPicPr>
        <p:blipFill>
          <a:blip r:embed="rId2"/>
          <a:stretch/>
        </p:blipFill>
        <p:spPr>
          <a:xfrm>
            <a:off x="385920" y="1970280"/>
            <a:ext cx="8481600" cy="4070880"/>
          </a:xfrm>
          <a:prstGeom prst="rect">
            <a:avLst/>
          </a:prstGeom>
          <a:ln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566640" y="1413720"/>
            <a:ext cx="41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B1D7E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 average good; but high variance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 flipH="1">
            <a:off x="1573920" y="1877760"/>
            <a:ext cx="202680" cy="103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4"/>
          <p:cNvSpPr/>
          <p:nvPr/>
        </p:nvSpPr>
        <p:spPr>
          <a:xfrm>
            <a:off x="4237200" y="1413720"/>
            <a:ext cx="41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B1D7E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captures covariate relationship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 flipH="1">
            <a:off x="4082400" y="1795320"/>
            <a:ext cx="356760" cy="118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Performance on Holdout Sample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5" name="Content Placeholder 3"/>
          <p:cNvPicPr/>
          <p:nvPr/>
        </p:nvPicPr>
        <p:blipFill>
          <a:blip r:embed="rId2"/>
          <a:stretch/>
        </p:blipFill>
        <p:spPr>
          <a:xfrm>
            <a:off x="312120" y="1990080"/>
            <a:ext cx="8519760" cy="450180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1074600" y="1470960"/>
            <a:ext cx="41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B1D7E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Higher Values =&gt; Better holdout prediction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2881800" y="1840320"/>
            <a:ext cx="285840" cy="90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Application: Media Slant on China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Western and Chinese media slant on China’s Rise 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Sample of 11,980 (English) news articles containing the term “China” between 1997 and 2006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Five different international news sources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AFP (France), AP (USA), BBC (British), JEN (Japan), XIN (China)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100 topic STM model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Prevalence covariates: Time (month) and News Source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Content covariate: News Source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Findings: Content &amp; Prevalence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1" name="Content Placeholder 3"/>
          <p:cNvPicPr/>
          <p:nvPr/>
        </p:nvPicPr>
        <p:blipFill>
          <a:blip r:embed="rId2"/>
          <a:stretch/>
        </p:blipFill>
        <p:spPr>
          <a:xfrm>
            <a:off x="492120" y="1836000"/>
            <a:ext cx="8331120" cy="463176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2966040" y="2485080"/>
            <a:ext cx="469080" cy="99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3"/>
          <p:cNvSpPr/>
          <p:nvPr/>
        </p:nvSpPr>
        <p:spPr>
          <a:xfrm>
            <a:off x="2032200" y="4569840"/>
            <a:ext cx="208800" cy="1393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2143440" y="2583000"/>
            <a:ext cx="3049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5"/>
          <p:cNvSpPr/>
          <p:nvPr/>
        </p:nvSpPr>
        <p:spPr>
          <a:xfrm>
            <a:off x="2999160" y="2242080"/>
            <a:ext cx="276840" cy="1346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6"/>
          <p:cNvSpPr/>
          <p:nvPr/>
        </p:nvSpPr>
        <p:spPr>
          <a:xfrm>
            <a:off x="2664720" y="3283200"/>
            <a:ext cx="268560" cy="128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7"/>
          <p:cNvSpPr/>
          <p:nvPr/>
        </p:nvSpPr>
        <p:spPr>
          <a:xfrm>
            <a:off x="2210040" y="3283200"/>
            <a:ext cx="462600" cy="128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8"/>
          <p:cNvSpPr/>
          <p:nvPr/>
        </p:nvSpPr>
        <p:spPr>
          <a:xfrm>
            <a:off x="2360520" y="4686480"/>
            <a:ext cx="251280" cy="1202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9"/>
          <p:cNvSpPr/>
          <p:nvPr/>
        </p:nvSpPr>
        <p:spPr>
          <a:xfrm>
            <a:off x="2613960" y="4681440"/>
            <a:ext cx="185760" cy="1274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0"/>
          <p:cNvSpPr/>
          <p:nvPr/>
        </p:nvSpPr>
        <p:spPr>
          <a:xfrm>
            <a:off x="2241720" y="4567680"/>
            <a:ext cx="321480" cy="14148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1"/>
          <p:cNvSpPr/>
          <p:nvPr/>
        </p:nvSpPr>
        <p:spPr>
          <a:xfrm>
            <a:off x="2673360" y="3061800"/>
            <a:ext cx="3049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2"/>
          <p:cNvSpPr/>
          <p:nvPr/>
        </p:nvSpPr>
        <p:spPr>
          <a:xfrm>
            <a:off x="2907360" y="2377080"/>
            <a:ext cx="469080" cy="99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3"/>
          <p:cNvSpPr/>
          <p:nvPr/>
        </p:nvSpPr>
        <p:spPr>
          <a:xfrm>
            <a:off x="2203920" y="3059640"/>
            <a:ext cx="469080" cy="1202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4"/>
          <p:cNvSpPr/>
          <p:nvPr/>
        </p:nvSpPr>
        <p:spPr>
          <a:xfrm>
            <a:off x="2966040" y="3163320"/>
            <a:ext cx="41076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5"/>
          <p:cNvSpPr/>
          <p:nvPr/>
        </p:nvSpPr>
        <p:spPr>
          <a:xfrm>
            <a:off x="1776960" y="2474640"/>
            <a:ext cx="41076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6"/>
          <p:cNvSpPr/>
          <p:nvPr/>
        </p:nvSpPr>
        <p:spPr>
          <a:xfrm>
            <a:off x="230040" y="1595160"/>
            <a:ext cx="1844280" cy="36468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“Demonstration”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7"/>
          <p:cNvSpPr/>
          <p:nvPr/>
        </p:nvSpPr>
        <p:spPr>
          <a:xfrm>
            <a:off x="687240" y="5098680"/>
            <a:ext cx="1344600" cy="36468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“Criminal”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18"/>
          <p:cNvSpPr/>
          <p:nvPr/>
        </p:nvSpPr>
        <p:spPr>
          <a:xfrm>
            <a:off x="2143440" y="1927080"/>
            <a:ext cx="821880" cy="314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9"/>
          <p:cNvSpPr/>
          <p:nvPr/>
        </p:nvSpPr>
        <p:spPr>
          <a:xfrm>
            <a:off x="1321200" y="2026800"/>
            <a:ext cx="455400" cy="44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0"/>
          <p:cNvSpPr/>
          <p:nvPr/>
        </p:nvSpPr>
        <p:spPr>
          <a:xfrm flipV="1">
            <a:off x="1676520" y="4680000"/>
            <a:ext cx="355680" cy="347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1"/>
          <p:cNvSpPr/>
          <p:nvPr/>
        </p:nvSpPr>
        <p:spPr>
          <a:xfrm flipV="1">
            <a:off x="2062440" y="4745880"/>
            <a:ext cx="297360" cy="28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2"/>
          <p:cNvSpPr/>
          <p:nvPr/>
        </p:nvSpPr>
        <p:spPr>
          <a:xfrm>
            <a:off x="7047360" y="1370520"/>
            <a:ext cx="1844280" cy="91332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 / AFP covered topic more often than Xinhua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3"/>
          <p:cNvSpPr/>
          <p:nvPr/>
        </p:nvSpPr>
        <p:spPr>
          <a:xfrm flipH="1">
            <a:off x="7047360" y="2377080"/>
            <a:ext cx="110160" cy="157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4"/>
          <p:cNvSpPr/>
          <p:nvPr/>
        </p:nvSpPr>
        <p:spPr>
          <a:xfrm flipH="1">
            <a:off x="7800120" y="2377080"/>
            <a:ext cx="279000" cy="133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25"/>
          <p:cNvSpPr/>
          <p:nvPr/>
        </p:nvSpPr>
        <p:spPr>
          <a:xfrm>
            <a:off x="2399040" y="2257200"/>
            <a:ext cx="3553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6"/>
          <p:cNvSpPr/>
          <p:nvPr/>
        </p:nvSpPr>
        <p:spPr>
          <a:xfrm>
            <a:off x="2045880" y="2846880"/>
            <a:ext cx="3553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87360" y="365040"/>
            <a:ext cx="87562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Findings: Time as a Prevalence Covariate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8" name="Content Placeholder 3"/>
          <p:cNvPicPr/>
          <p:nvPr/>
        </p:nvPicPr>
        <p:blipFill>
          <a:blip r:embed="rId2"/>
          <a:stretch/>
        </p:blipFill>
        <p:spPr>
          <a:xfrm>
            <a:off x="519480" y="1582560"/>
            <a:ext cx="8228880" cy="488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Big Picture: Future Research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Computational Social Science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9" name="Content Placeholder 3"/>
          <p:cNvPicPr/>
          <p:nvPr/>
        </p:nvPicPr>
        <p:blipFill>
          <a:blip r:embed="rId3"/>
          <a:stretch/>
        </p:blipFill>
        <p:spPr>
          <a:xfrm>
            <a:off x="628560" y="1850400"/>
            <a:ext cx="7886520" cy="430128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88560" y="4800600"/>
            <a:ext cx="3612600" cy="718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1" name="Picture 2"/>
          <p:cNvPicPr/>
          <p:nvPr/>
        </p:nvPicPr>
        <p:blipFill>
          <a:blip r:embed="rId4"/>
          <a:stretch/>
        </p:blipFill>
        <p:spPr>
          <a:xfrm>
            <a:off x="98640" y="4647600"/>
            <a:ext cx="8979840" cy="199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Possible Research: Explainable AI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3" name="Picture 5"/>
          <p:cNvPicPr/>
          <p:nvPr/>
        </p:nvPicPr>
        <p:blipFill>
          <a:blip r:embed="rId2"/>
          <a:stretch/>
        </p:blipFill>
        <p:spPr>
          <a:xfrm>
            <a:off x="628560" y="1690560"/>
            <a:ext cx="7691040" cy="213336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3"/>
          <a:stretch/>
        </p:blipFill>
        <p:spPr>
          <a:xfrm>
            <a:off x="628560" y="3965760"/>
            <a:ext cx="7705440" cy="215640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879480" y="6281640"/>
            <a:ext cx="3065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Source: DARPA-BAA-16-53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2"/>
          <p:cNvPicPr/>
          <p:nvPr/>
        </p:nvPicPr>
        <p:blipFill>
          <a:blip r:embed="rId4"/>
          <a:stretch/>
        </p:blipFill>
        <p:spPr>
          <a:xfrm>
            <a:off x="637560" y="3914640"/>
            <a:ext cx="7682040" cy="2174040"/>
          </a:xfrm>
          <a:prstGeom prst="rect">
            <a:avLst/>
          </a:prstGeom>
          <a:ln>
            <a:noFill/>
          </a:ln>
        </p:spPr>
      </p:pic>
      <p:pic>
        <p:nvPicPr>
          <p:cNvPr id="207" name="Picture 3"/>
          <p:cNvPicPr/>
          <p:nvPr/>
        </p:nvPicPr>
        <p:blipFill>
          <a:blip r:embed="rId5"/>
          <a:stretch/>
        </p:blipFill>
        <p:spPr>
          <a:xfrm>
            <a:off x="628560" y="3926520"/>
            <a:ext cx="7691040" cy="216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Thank you! Questions?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9" name="Picture 3"/>
          <p:cNvPicPr/>
          <p:nvPr/>
        </p:nvPicPr>
        <p:blipFill>
          <a:blip r:embed="rId2"/>
          <a:stretch/>
        </p:blipFill>
        <p:spPr>
          <a:xfrm>
            <a:off x="6122880" y="766440"/>
            <a:ext cx="2889360" cy="2528640"/>
          </a:xfrm>
          <a:prstGeom prst="rect">
            <a:avLst/>
          </a:prstGeom>
          <a:ln>
            <a:noFill/>
          </a:ln>
        </p:spPr>
      </p:pic>
      <p:pic>
        <p:nvPicPr>
          <p:cNvPr id="210" name="Picture 4"/>
          <p:cNvPicPr/>
          <p:nvPr/>
        </p:nvPicPr>
        <p:blipFill>
          <a:blip r:embed="rId3"/>
          <a:srcRect t="13245"/>
          <a:stretch/>
        </p:blipFill>
        <p:spPr>
          <a:xfrm>
            <a:off x="4042440" y="2501640"/>
            <a:ext cx="2021400" cy="1282680"/>
          </a:xfrm>
          <a:prstGeom prst="rect">
            <a:avLst/>
          </a:prstGeom>
          <a:ln>
            <a:noFill/>
          </a:ln>
        </p:spPr>
      </p:pic>
      <p:pic>
        <p:nvPicPr>
          <p:cNvPr id="211" name="Picture 5"/>
          <p:cNvPicPr/>
          <p:nvPr/>
        </p:nvPicPr>
        <p:blipFill>
          <a:blip r:embed="rId4"/>
          <a:stretch/>
        </p:blipFill>
        <p:spPr>
          <a:xfrm rot="5038800">
            <a:off x="6125400" y="1495080"/>
            <a:ext cx="715680" cy="901440"/>
          </a:xfrm>
          <a:prstGeom prst="rect">
            <a:avLst/>
          </a:prstGeom>
          <a:ln>
            <a:noFill/>
          </a:ln>
        </p:spPr>
      </p:pic>
      <p:pic>
        <p:nvPicPr>
          <p:cNvPr id="212" name="Picture 9"/>
          <p:cNvPicPr/>
          <p:nvPr/>
        </p:nvPicPr>
        <p:blipFill>
          <a:blip r:embed="rId5"/>
          <a:stretch/>
        </p:blipFill>
        <p:spPr>
          <a:xfrm>
            <a:off x="4121280" y="4595760"/>
            <a:ext cx="3577320" cy="1846080"/>
          </a:xfrm>
          <a:prstGeom prst="rect">
            <a:avLst/>
          </a:prstGeom>
          <a:ln>
            <a:noFill/>
          </a:ln>
        </p:spPr>
      </p:pic>
      <p:pic>
        <p:nvPicPr>
          <p:cNvPr id="213" name="Picture 8"/>
          <p:cNvPicPr/>
          <p:nvPr/>
        </p:nvPicPr>
        <p:blipFill>
          <a:blip r:embed="rId6"/>
          <a:stretch/>
        </p:blipFill>
        <p:spPr>
          <a:xfrm>
            <a:off x="6464520" y="3586320"/>
            <a:ext cx="2468520" cy="12020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4" name="Picture 10"/>
          <p:cNvPicPr/>
          <p:nvPr/>
        </p:nvPicPr>
        <p:blipFill>
          <a:blip r:embed="rId7"/>
          <a:stretch/>
        </p:blipFill>
        <p:spPr>
          <a:xfrm rot="10800000">
            <a:off x="6122880" y="4448880"/>
            <a:ext cx="898200" cy="785160"/>
          </a:xfrm>
          <a:prstGeom prst="rect">
            <a:avLst/>
          </a:prstGeom>
          <a:ln>
            <a:noFill/>
          </a:ln>
        </p:spPr>
      </p:pic>
      <p:pic>
        <p:nvPicPr>
          <p:cNvPr id="215" name="Picture 14"/>
          <p:cNvPicPr/>
          <p:nvPr/>
        </p:nvPicPr>
        <p:blipFill>
          <a:blip r:embed="rId8"/>
          <a:srcRect l="5816" r="2582"/>
          <a:stretch/>
        </p:blipFill>
        <p:spPr>
          <a:xfrm>
            <a:off x="247320" y="1690560"/>
            <a:ext cx="3594600" cy="4449960"/>
          </a:xfrm>
          <a:prstGeom prst="rect">
            <a:avLst/>
          </a:prstGeom>
          <a:ln>
            <a:noFill/>
          </a:ln>
        </p:spPr>
      </p:pic>
      <p:pic>
        <p:nvPicPr>
          <p:cNvPr id="216" name="Picture 15"/>
          <p:cNvPicPr/>
          <p:nvPr/>
        </p:nvPicPr>
        <p:blipFill>
          <a:blip r:embed="rId9"/>
          <a:stretch/>
        </p:blipFill>
        <p:spPr>
          <a:xfrm rot="4195200">
            <a:off x="3972600" y="1760400"/>
            <a:ext cx="740520" cy="67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719280" y="101916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Appendix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Topic Model Overview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SAGE Model: 
Eisenstein et al. (2009)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2" name="Content Placeholder 3"/>
          <p:cNvPicPr/>
          <p:nvPr/>
        </p:nvPicPr>
        <p:blipFill>
          <a:blip r:embed="rId2"/>
          <a:stretch/>
        </p:blipFill>
        <p:spPr>
          <a:xfrm>
            <a:off x="532080" y="2470680"/>
            <a:ext cx="8367480" cy="286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628560" y="365040"/>
            <a:ext cx="81831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Structural Topic Model Application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628560" y="1825560"/>
            <a:ext cx="81831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Lucas et al. (2015) analyze Arabic fatwas (writings) by 101 prominent Muslim clerics.</a:t>
            </a: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of the first applications of Structural Topic Model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Jihadi (binary) flag as a covariate 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Jihadi flag from two Islamic scholars (experts)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Research Question: 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 Jihadi clerics talk about different topics than non-Jihadi clerics?</a:t>
            </a:r>
          </a:p>
          <a:p>
            <a:pPr>
              <a:lnSpc>
                <a:spcPct val="10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Fatwa Topics by Jihadi/Non-Jihadi clerics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3" name="Content Placeholder 3"/>
          <p:cNvPicPr/>
          <p:nvPr/>
        </p:nvPicPr>
        <p:blipFill>
          <a:blip r:embed="rId2"/>
          <a:srcRect t="83742"/>
          <a:stretch/>
        </p:blipFill>
        <p:spPr>
          <a:xfrm>
            <a:off x="2000880" y="5418000"/>
            <a:ext cx="5541120" cy="1056600"/>
          </a:xfrm>
          <a:prstGeom prst="rect">
            <a:avLst/>
          </a:prstGeom>
          <a:ln>
            <a:noFill/>
          </a:ln>
        </p:spPr>
      </p:pic>
      <p:pic>
        <p:nvPicPr>
          <p:cNvPr id="194" name="Content Placeholder 3"/>
          <p:cNvPicPr/>
          <p:nvPr/>
        </p:nvPicPr>
        <p:blipFill>
          <a:blip r:embed="rId3"/>
          <a:srcRect b="61444"/>
          <a:stretch/>
        </p:blipFill>
        <p:spPr>
          <a:xfrm>
            <a:off x="404280" y="1554120"/>
            <a:ext cx="8254800" cy="3731040"/>
          </a:xfrm>
          <a:prstGeom prst="rect">
            <a:avLst/>
          </a:prstGeom>
          <a:ln>
            <a:noFill/>
          </a:ln>
        </p:spPr>
      </p:pic>
      <p:pic>
        <p:nvPicPr>
          <p:cNvPr id="195" name="Picture 2"/>
          <p:cNvPicPr/>
          <p:nvPr/>
        </p:nvPicPr>
        <p:blipFill>
          <a:blip r:embed="rId4"/>
          <a:srcRect b="5603"/>
          <a:stretch/>
        </p:blipFill>
        <p:spPr>
          <a:xfrm>
            <a:off x="680400" y="1621080"/>
            <a:ext cx="7575480" cy="3643200"/>
          </a:xfrm>
          <a:prstGeom prst="rect">
            <a:avLst/>
          </a:prstGeom>
          <a:ln>
            <a:noFill/>
          </a:ln>
        </p:spPr>
      </p:pic>
      <p:pic>
        <p:nvPicPr>
          <p:cNvPr id="196" name="Picture 5"/>
          <p:cNvPicPr/>
          <p:nvPr/>
        </p:nvPicPr>
        <p:blipFill>
          <a:blip r:embed="rId5"/>
          <a:srcRect b="1796"/>
          <a:stretch/>
        </p:blipFill>
        <p:spPr>
          <a:xfrm>
            <a:off x="547560" y="1570680"/>
            <a:ext cx="7735320" cy="371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Conclusions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628560" y="1587600"/>
            <a:ext cx="4005000" cy="323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Advantages</a:t>
            </a:r>
            <a:r>
              <a:rPr lang="en-US" sz="20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Statistical “GLM” framework for document metadata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Facilitates “hypothesis testing”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Handles non-linearity, interactions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 computational methods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Variational Expectation-Maximization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stm R package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Handles multimodality (spectral initialization)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Built-in tools for interpretation and model selection (# of topics)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5041800" y="1587600"/>
            <a:ext cx="381132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Limitations: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Problems with a large number of covariates.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Difficult to scale the model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is very large; difficult to analyze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Need for interactive visualizations to analyze model output</a:t>
            </a: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463680" y="6049800"/>
            <a:ext cx="8216640" cy="395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research goal: Build out interactive visualizations to analyze STM’s results.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Research Problem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to analyze large collections of text for social science applications?</a:t>
            </a: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Computer scientists pioneered topic models</a:t>
            </a:r>
          </a:p>
          <a:p>
            <a:pPr marL="6858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Latent Dirichlet Allocation (LDA)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 models are now expanding to social sciences: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source, high-level tools (R, Python)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Rise in digital content (social media, website)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extensions to include document-covariates (STM)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Text Analysis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291840" y="1544400"/>
            <a:ext cx="2400840" cy="577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 Analysis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 flipH="1">
            <a:off x="3800160" y="2258280"/>
            <a:ext cx="532440" cy="61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4724280" y="2272320"/>
            <a:ext cx="586800" cy="597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634040" y="2998800"/>
            <a:ext cx="2400840" cy="821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Natural Language Processing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5118120" y="2998800"/>
            <a:ext cx="2400840" cy="821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Bag-of-Words (Statistical-based)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6423480" y="3958920"/>
            <a:ext cx="820080" cy="59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8"/>
          <p:cNvSpPr/>
          <p:nvPr/>
        </p:nvSpPr>
        <p:spPr>
          <a:xfrm flipH="1">
            <a:off x="5454000" y="3958920"/>
            <a:ext cx="715320" cy="66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6527520" y="4676400"/>
            <a:ext cx="1987560" cy="4561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Unsupervised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10"/>
          <p:cNvSpPr/>
          <p:nvPr/>
        </p:nvSpPr>
        <p:spPr>
          <a:xfrm>
            <a:off x="4066920" y="4699800"/>
            <a:ext cx="1987560" cy="4561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Supervised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1"/>
          <p:cNvSpPr/>
          <p:nvPr/>
        </p:nvSpPr>
        <p:spPr>
          <a:xfrm>
            <a:off x="6455160" y="5753880"/>
            <a:ext cx="2201760" cy="4561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 Modeling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2"/>
          <p:cNvSpPr/>
          <p:nvPr/>
        </p:nvSpPr>
        <p:spPr>
          <a:xfrm>
            <a:off x="191880" y="6215760"/>
            <a:ext cx="39985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Overgeneralization for illustrative purposes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3"/>
          <p:cNvSpPr/>
          <p:nvPr/>
        </p:nvSpPr>
        <p:spPr>
          <a:xfrm>
            <a:off x="7513920" y="5263560"/>
            <a:ext cx="360" cy="35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3" name="Picture 4"/>
          <p:cNvPicPr/>
          <p:nvPr/>
        </p:nvPicPr>
        <p:blipFill>
          <a:blip r:embed="rId2"/>
          <a:stretch/>
        </p:blipFill>
        <p:spPr>
          <a:xfrm>
            <a:off x="277560" y="4059720"/>
            <a:ext cx="3060000" cy="639720"/>
          </a:xfrm>
          <a:prstGeom prst="rect">
            <a:avLst/>
          </a:prstGeom>
          <a:ln>
            <a:noFill/>
          </a:ln>
        </p:spPr>
      </p:pic>
      <p:pic>
        <p:nvPicPr>
          <p:cNvPr id="234" name="Picture 2"/>
          <p:cNvPicPr/>
          <p:nvPr/>
        </p:nvPicPr>
        <p:blipFill>
          <a:blip r:embed="rId3"/>
          <a:stretch/>
        </p:blipFill>
        <p:spPr>
          <a:xfrm>
            <a:off x="444960" y="4371480"/>
            <a:ext cx="2724840" cy="749520"/>
          </a:xfrm>
          <a:prstGeom prst="rect">
            <a:avLst/>
          </a:prstGeom>
          <a:ln>
            <a:noFill/>
          </a:ln>
        </p:spPr>
      </p:pic>
      <p:pic>
        <p:nvPicPr>
          <p:cNvPr id="235" name="Picture 7"/>
          <p:cNvPicPr/>
          <p:nvPr/>
        </p:nvPicPr>
        <p:blipFill>
          <a:blip r:embed="rId4"/>
          <a:stretch/>
        </p:blipFill>
        <p:spPr>
          <a:xfrm>
            <a:off x="785160" y="4702320"/>
            <a:ext cx="2675880" cy="755640"/>
          </a:xfrm>
          <a:prstGeom prst="rect">
            <a:avLst/>
          </a:prstGeom>
          <a:ln>
            <a:noFill/>
          </a:ln>
        </p:spPr>
      </p:pic>
      <p:pic>
        <p:nvPicPr>
          <p:cNvPr id="236" name="Picture 11"/>
          <p:cNvPicPr/>
          <p:nvPr/>
        </p:nvPicPr>
        <p:blipFill>
          <a:blip r:embed="rId5"/>
          <a:stretch/>
        </p:blipFill>
        <p:spPr>
          <a:xfrm>
            <a:off x="1092960" y="4954320"/>
            <a:ext cx="2840760" cy="755640"/>
          </a:xfrm>
          <a:prstGeom prst="rect">
            <a:avLst/>
          </a:prstGeom>
          <a:ln>
            <a:noFill/>
          </a:ln>
        </p:spPr>
      </p:pic>
      <p:pic>
        <p:nvPicPr>
          <p:cNvPr id="237" name="Picture 18"/>
          <p:cNvPicPr/>
          <p:nvPr/>
        </p:nvPicPr>
        <p:blipFill>
          <a:blip r:embed="rId6"/>
          <a:stretch/>
        </p:blipFill>
        <p:spPr>
          <a:xfrm>
            <a:off x="5827320" y="855000"/>
            <a:ext cx="3183120" cy="1936080"/>
          </a:xfrm>
          <a:prstGeom prst="rect">
            <a:avLst/>
          </a:prstGeom>
          <a:ln>
            <a:noFill/>
          </a:ln>
        </p:spPr>
      </p:pic>
      <p:sp>
        <p:nvSpPr>
          <p:cNvPr id="238" name="CustomShape 14"/>
          <p:cNvSpPr/>
          <p:nvPr/>
        </p:nvSpPr>
        <p:spPr>
          <a:xfrm>
            <a:off x="4319280" y="6382440"/>
            <a:ext cx="39985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Graphics by Dan Jurafsky, Chris Manning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28560" y="365040"/>
            <a:ext cx="8300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Topic Modeling / Latent Dirichlet Allocation (LDA)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83080" y="6300720"/>
            <a:ext cx="2761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Source: Pablo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Barberá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/>
          <p:cNvPicPr/>
          <p:nvPr/>
        </p:nvPicPr>
        <p:blipFill>
          <a:blip r:embed="rId3"/>
          <a:stretch/>
        </p:blipFill>
        <p:spPr>
          <a:xfrm>
            <a:off x="883080" y="1521360"/>
            <a:ext cx="6693840" cy="459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28560" y="365040"/>
            <a:ext cx="820440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LDA and Seminal Models (LSA, pLSI)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Content Placeholder 5"/>
          <p:cNvPicPr/>
          <p:nvPr/>
        </p:nvPicPr>
        <p:blipFill>
          <a:blip r:embed="rId2"/>
          <a:srcRect t="36220"/>
          <a:stretch/>
        </p:blipFill>
        <p:spPr>
          <a:xfrm>
            <a:off x="347040" y="3292200"/>
            <a:ext cx="8582760" cy="2906280"/>
          </a:xfrm>
          <a:prstGeom prst="rect">
            <a:avLst/>
          </a:prstGeom>
          <a:ln>
            <a:noFill/>
          </a:ln>
        </p:spPr>
      </p:pic>
      <p:pic>
        <p:nvPicPr>
          <p:cNvPr id="132" name="Content Placeholder 5"/>
          <p:cNvPicPr/>
          <p:nvPr/>
        </p:nvPicPr>
        <p:blipFill>
          <a:blip r:embed="rId2"/>
          <a:srcRect b="63228"/>
          <a:stretch/>
        </p:blipFill>
        <p:spPr>
          <a:xfrm>
            <a:off x="347040" y="1616400"/>
            <a:ext cx="8582760" cy="167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Computational Methods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628559" y="1649002"/>
            <a:ext cx="8453795" cy="452751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Intractability Inference Problem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Consequence of Bayesian mixture (probabilistic) model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 model inference is NP-hard problem (Arora et al 2012)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(Sampling-based methods)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Gibbs Sampling, Markov Chain Monte Carlo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Unbiased but potentially slow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 Field Variational Inference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Approximation of actual posterior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Converts to optimization problem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option for large-scale (online) methods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Explaining &amp; Applying Topic Models
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628560" y="4110480"/>
            <a:ext cx="7886520" cy="20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to incorporate covariates?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to evaluate models?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to interpret topics?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4724</TotalTime>
  <Words>1219</Words>
  <Application>Microsoft Office PowerPoint</Application>
  <PresentationFormat>On-screen Show (4:3)</PresentationFormat>
  <Paragraphs>204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Coherence &amp; Exclusivity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 for Social Sciences</dc:title>
  <dc:subject/>
  <dc:creator>Ryan Wesslen</dc:creator>
  <dc:description/>
  <cp:lastModifiedBy>Ryan Wesslen</cp:lastModifiedBy>
  <cp:revision>110</cp:revision>
  <dcterms:created xsi:type="dcterms:W3CDTF">2016-09-21T02:00:04Z</dcterms:created>
  <dcterms:modified xsi:type="dcterms:W3CDTF">2017-04-17T16:02:07Z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